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mp3" ContentType="audio/mp3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6"/>
  </p:notesMasterIdLst>
  <p:sldIdLst>
    <p:sldId id="337" r:id="rId2"/>
    <p:sldId id="366" r:id="rId3"/>
    <p:sldId id="362" r:id="rId4"/>
    <p:sldId id="482" r:id="rId5"/>
    <p:sldId id="483" r:id="rId6"/>
    <p:sldId id="485" r:id="rId7"/>
    <p:sldId id="497" r:id="rId8"/>
    <p:sldId id="410" r:id="rId9"/>
    <p:sldId id="486" r:id="rId10"/>
    <p:sldId id="487" r:id="rId11"/>
    <p:sldId id="488" r:id="rId12"/>
    <p:sldId id="491" r:id="rId13"/>
    <p:sldId id="495" r:id="rId14"/>
    <p:sldId id="492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9D"/>
    <a:srgbClr val="FF9900"/>
    <a:srgbClr val="067C0C"/>
    <a:srgbClr val="133FCB"/>
    <a:srgbClr val="08A810"/>
    <a:srgbClr val="045408"/>
    <a:srgbClr val="FF0000"/>
    <a:srgbClr val="DE0000"/>
    <a:srgbClr val="AC0000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607" autoAdjust="0"/>
    <p:restoredTop sz="94635" autoAdjust="0"/>
  </p:normalViewPr>
  <p:slideViewPr>
    <p:cSldViewPr>
      <p:cViewPr>
        <p:scale>
          <a:sx n="90" d="100"/>
          <a:sy n="90" d="100"/>
        </p:scale>
        <p:origin x="-1284" y="-450"/>
      </p:cViewPr>
      <p:guideLst>
        <p:guide orient="horz" pos="1384"/>
        <p:guide orient="horz" pos="392"/>
        <p:guide orient="horz" pos="2406"/>
        <p:guide orient="horz" pos="2660"/>
        <p:guide orient="horz" pos="3048"/>
        <p:guide pos="230"/>
        <p:guide pos="2900"/>
        <p:guide pos="5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14"/>
        <p:guide pos="217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 descr="YC9R%%IL`)%}FTZ1J12`X5R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8890" y="-25400"/>
            <a:ext cx="12242800" cy="81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46"/>
          <p:cNvCxnSpPr>
            <a:cxnSpLocks noChangeShapeType="1"/>
          </p:cNvCxnSpPr>
          <p:nvPr userDrawn="1"/>
        </p:nvCxnSpPr>
        <p:spPr bwMode="auto">
          <a:xfrm flipH="1">
            <a:off x="611560" y="644526"/>
            <a:ext cx="8280920" cy="0"/>
          </a:xfrm>
          <a:prstGeom prst="line">
            <a:avLst/>
          </a:prstGeom>
          <a:noFill/>
          <a:ln w="19050" cmpd="sng">
            <a:solidFill>
              <a:srgbClr val="0070C0"/>
            </a:solidFill>
            <a:rou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Freeform 193"/>
          <p:cNvSpPr>
            <a:spLocks noEditPoints="1"/>
          </p:cNvSpPr>
          <p:nvPr userDrawn="1"/>
        </p:nvSpPr>
        <p:spPr bwMode="auto">
          <a:xfrm>
            <a:off x="106735" y="114771"/>
            <a:ext cx="514350" cy="503238"/>
          </a:xfrm>
          <a:custGeom>
            <a:avLst/>
            <a:gdLst>
              <a:gd name="T0" fmla="*/ 1180 w 2674"/>
              <a:gd name="T1" fmla="*/ 209 h 2622"/>
              <a:gd name="T2" fmla="*/ 951 w 2674"/>
              <a:gd name="T3" fmla="*/ 61 h 2622"/>
              <a:gd name="T4" fmla="*/ 734 w 2674"/>
              <a:gd name="T5" fmla="*/ 1 h 2622"/>
              <a:gd name="T6" fmla="*/ 534 w 2674"/>
              <a:gd name="T7" fmla="*/ 19 h 2622"/>
              <a:gd name="T8" fmla="*/ 359 w 2674"/>
              <a:gd name="T9" fmla="*/ 101 h 2622"/>
              <a:gd name="T10" fmla="*/ 211 w 2674"/>
              <a:gd name="T11" fmla="*/ 236 h 2622"/>
              <a:gd name="T12" fmla="*/ 99 w 2674"/>
              <a:gd name="T13" fmla="*/ 413 h 2622"/>
              <a:gd name="T14" fmla="*/ 26 w 2674"/>
              <a:gd name="T15" fmla="*/ 619 h 2622"/>
              <a:gd name="T16" fmla="*/ 0 w 2674"/>
              <a:gd name="T17" fmla="*/ 842 h 2622"/>
              <a:gd name="T18" fmla="*/ 25 w 2674"/>
              <a:gd name="T19" fmla="*/ 1072 h 2622"/>
              <a:gd name="T20" fmla="*/ 107 w 2674"/>
              <a:gd name="T21" fmla="*/ 1297 h 2622"/>
              <a:gd name="T22" fmla="*/ 288 w 2674"/>
              <a:gd name="T23" fmla="*/ 1582 h 2622"/>
              <a:gd name="T24" fmla="*/ 563 w 2674"/>
              <a:gd name="T25" fmla="*/ 1914 h 2622"/>
              <a:gd name="T26" fmla="*/ 993 w 2674"/>
              <a:gd name="T27" fmla="*/ 2334 h 2622"/>
              <a:gd name="T28" fmla="*/ 1336 w 2674"/>
              <a:gd name="T29" fmla="*/ 2622 h 2622"/>
              <a:gd name="T30" fmla="*/ 1456 w 2674"/>
              <a:gd name="T31" fmla="*/ 2527 h 2622"/>
              <a:gd name="T32" fmla="*/ 1963 w 2674"/>
              <a:gd name="T33" fmla="*/ 2067 h 2622"/>
              <a:gd name="T34" fmla="*/ 2254 w 2674"/>
              <a:gd name="T35" fmla="*/ 1752 h 2622"/>
              <a:gd name="T36" fmla="*/ 2501 w 2674"/>
              <a:gd name="T37" fmla="*/ 1411 h 2622"/>
              <a:gd name="T38" fmla="*/ 2615 w 2674"/>
              <a:gd name="T39" fmla="*/ 1186 h 2622"/>
              <a:gd name="T40" fmla="*/ 2668 w 2674"/>
              <a:gd name="T41" fmla="*/ 956 h 2622"/>
              <a:gd name="T42" fmla="*/ 2667 w 2674"/>
              <a:gd name="T43" fmla="*/ 728 h 2622"/>
              <a:gd name="T44" fmla="*/ 2617 w 2674"/>
              <a:gd name="T45" fmla="*/ 513 h 2622"/>
              <a:gd name="T46" fmla="*/ 2523 w 2674"/>
              <a:gd name="T47" fmla="*/ 320 h 2622"/>
              <a:gd name="T48" fmla="*/ 2393 w 2674"/>
              <a:gd name="T49" fmla="*/ 163 h 2622"/>
              <a:gd name="T50" fmla="*/ 2231 w 2674"/>
              <a:gd name="T51" fmla="*/ 53 h 2622"/>
              <a:gd name="T52" fmla="*/ 2042 w 2674"/>
              <a:gd name="T53" fmla="*/ 1 h 2622"/>
              <a:gd name="T54" fmla="*/ 1834 w 2674"/>
              <a:gd name="T55" fmla="*/ 21 h 2622"/>
              <a:gd name="T56" fmla="*/ 1610 w 2674"/>
              <a:gd name="T57" fmla="*/ 124 h 2622"/>
              <a:gd name="T58" fmla="*/ 1376 w 2674"/>
              <a:gd name="T59" fmla="*/ 318 h 2622"/>
              <a:gd name="T60" fmla="*/ 2284 w 2674"/>
              <a:gd name="T61" fmla="*/ 1347 h 2622"/>
              <a:gd name="T62" fmla="*/ 2213 w 2674"/>
              <a:gd name="T63" fmla="*/ 1319 h 2622"/>
              <a:gd name="T64" fmla="*/ 2159 w 2674"/>
              <a:gd name="T65" fmla="*/ 1265 h 2622"/>
              <a:gd name="T66" fmla="*/ 1500 w 2674"/>
              <a:gd name="T67" fmla="*/ 1239 h 2622"/>
              <a:gd name="T68" fmla="*/ 1461 w 2674"/>
              <a:gd name="T69" fmla="*/ 1196 h 2622"/>
              <a:gd name="T70" fmla="*/ 1207 w 2674"/>
              <a:gd name="T71" fmla="*/ 1981 h 2622"/>
              <a:gd name="T72" fmla="*/ 1160 w 2674"/>
              <a:gd name="T73" fmla="*/ 2003 h 2622"/>
              <a:gd name="T74" fmla="*/ 1107 w 2674"/>
              <a:gd name="T75" fmla="*/ 1970 h 2622"/>
              <a:gd name="T76" fmla="*/ 812 w 2674"/>
              <a:gd name="T77" fmla="*/ 1169 h 2622"/>
              <a:gd name="T78" fmla="*/ 766 w 2674"/>
              <a:gd name="T79" fmla="*/ 1208 h 2622"/>
              <a:gd name="T80" fmla="*/ 314 w 2674"/>
              <a:gd name="T81" fmla="*/ 1198 h 2622"/>
              <a:gd name="T82" fmla="*/ 286 w 2674"/>
              <a:gd name="T83" fmla="*/ 1144 h 2622"/>
              <a:gd name="T84" fmla="*/ 324 w 2674"/>
              <a:gd name="T85" fmla="*/ 1083 h 2622"/>
              <a:gd name="T86" fmla="*/ 855 w 2674"/>
              <a:gd name="T87" fmla="*/ 357 h 2622"/>
              <a:gd name="T88" fmla="*/ 904 w 2674"/>
              <a:gd name="T89" fmla="*/ 317 h 2622"/>
              <a:gd name="T90" fmla="*/ 952 w 2674"/>
              <a:gd name="T91" fmla="*/ 332 h 2622"/>
              <a:gd name="T92" fmla="*/ 1333 w 2674"/>
              <a:gd name="T93" fmla="*/ 691 h 2622"/>
              <a:gd name="T94" fmla="*/ 1361 w 2674"/>
              <a:gd name="T95" fmla="*/ 648 h 2622"/>
              <a:gd name="T96" fmla="*/ 1411 w 2674"/>
              <a:gd name="T97" fmla="*/ 642 h 2622"/>
              <a:gd name="T98" fmla="*/ 1453 w 2674"/>
              <a:gd name="T99" fmla="*/ 687 h 2622"/>
              <a:gd name="T100" fmla="*/ 2144 w 2674"/>
              <a:gd name="T101" fmla="*/ 1065 h 2622"/>
              <a:gd name="T102" fmla="*/ 2205 w 2674"/>
              <a:gd name="T103" fmla="*/ 991 h 2622"/>
              <a:gd name="T104" fmla="*/ 2294 w 2674"/>
              <a:gd name="T105" fmla="*/ 956 h 2622"/>
              <a:gd name="T106" fmla="*/ 2383 w 2674"/>
              <a:gd name="T107" fmla="*/ 972 h 2622"/>
              <a:gd name="T108" fmla="*/ 2465 w 2674"/>
              <a:gd name="T109" fmla="*/ 1043 h 2622"/>
              <a:gd name="T110" fmla="*/ 2496 w 2674"/>
              <a:gd name="T111" fmla="*/ 1153 h 2622"/>
              <a:gd name="T112" fmla="*/ 2473 w 2674"/>
              <a:gd name="T113" fmla="*/ 1246 h 2622"/>
              <a:gd name="T114" fmla="*/ 2398 w 2674"/>
              <a:gd name="T115" fmla="*/ 1325 h 2622"/>
              <a:gd name="T116" fmla="*/ 2311 w 2674"/>
              <a:gd name="T117" fmla="*/ 1349 h 2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2622">
                <a:moveTo>
                  <a:pt x="1337" y="361"/>
                </a:moveTo>
                <a:lnTo>
                  <a:pt x="1337" y="361"/>
                </a:lnTo>
                <a:lnTo>
                  <a:pt x="1297" y="318"/>
                </a:lnTo>
                <a:lnTo>
                  <a:pt x="1258" y="279"/>
                </a:lnTo>
                <a:lnTo>
                  <a:pt x="1219" y="242"/>
                </a:lnTo>
                <a:lnTo>
                  <a:pt x="1180" y="209"/>
                </a:lnTo>
                <a:lnTo>
                  <a:pt x="1141" y="178"/>
                </a:lnTo>
                <a:lnTo>
                  <a:pt x="1103" y="149"/>
                </a:lnTo>
                <a:lnTo>
                  <a:pt x="1064" y="124"/>
                </a:lnTo>
                <a:lnTo>
                  <a:pt x="1026" y="100"/>
                </a:lnTo>
                <a:lnTo>
                  <a:pt x="989" y="79"/>
                </a:lnTo>
                <a:lnTo>
                  <a:pt x="951" y="61"/>
                </a:lnTo>
                <a:lnTo>
                  <a:pt x="913" y="46"/>
                </a:lnTo>
                <a:lnTo>
                  <a:pt x="877" y="32"/>
                </a:lnTo>
                <a:lnTo>
                  <a:pt x="840" y="21"/>
                </a:lnTo>
                <a:lnTo>
                  <a:pt x="805" y="13"/>
                </a:lnTo>
                <a:lnTo>
                  <a:pt x="769" y="6"/>
                </a:lnTo>
                <a:lnTo>
                  <a:pt x="734" y="1"/>
                </a:lnTo>
                <a:lnTo>
                  <a:pt x="699" y="0"/>
                </a:lnTo>
                <a:lnTo>
                  <a:pt x="665" y="0"/>
                </a:lnTo>
                <a:lnTo>
                  <a:pt x="631" y="1"/>
                </a:lnTo>
                <a:lnTo>
                  <a:pt x="598" y="6"/>
                </a:lnTo>
                <a:lnTo>
                  <a:pt x="566" y="11"/>
                </a:lnTo>
                <a:lnTo>
                  <a:pt x="534" y="19"/>
                </a:lnTo>
                <a:lnTo>
                  <a:pt x="503" y="29"/>
                </a:lnTo>
                <a:lnTo>
                  <a:pt x="473" y="40"/>
                </a:lnTo>
                <a:lnTo>
                  <a:pt x="444" y="53"/>
                </a:lnTo>
                <a:lnTo>
                  <a:pt x="414" y="67"/>
                </a:lnTo>
                <a:lnTo>
                  <a:pt x="385" y="83"/>
                </a:lnTo>
                <a:lnTo>
                  <a:pt x="359" y="101"/>
                </a:lnTo>
                <a:lnTo>
                  <a:pt x="332" y="120"/>
                </a:lnTo>
                <a:lnTo>
                  <a:pt x="306" y="140"/>
                </a:lnTo>
                <a:lnTo>
                  <a:pt x="281" y="163"/>
                </a:lnTo>
                <a:lnTo>
                  <a:pt x="257" y="186"/>
                </a:lnTo>
                <a:lnTo>
                  <a:pt x="234" y="210"/>
                </a:lnTo>
                <a:lnTo>
                  <a:pt x="211" y="236"/>
                </a:lnTo>
                <a:lnTo>
                  <a:pt x="190" y="263"/>
                </a:lnTo>
                <a:lnTo>
                  <a:pt x="170" y="291"/>
                </a:lnTo>
                <a:lnTo>
                  <a:pt x="150" y="320"/>
                </a:lnTo>
                <a:lnTo>
                  <a:pt x="132" y="350"/>
                </a:lnTo>
                <a:lnTo>
                  <a:pt x="115" y="381"/>
                </a:lnTo>
                <a:lnTo>
                  <a:pt x="99" y="413"/>
                </a:lnTo>
                <a:lnTo>
                  <a:pt x="83" y="445"/>
                </a:lnTo>
                <a:lnTo>
                  <a:pt x="70" y="478"/>
                </a:lnTo>
                <a:lnTo>
                  <a:pt x="57" y="513"/>
                </a:lnTo>
                <a:lnTo>
                  <a:pt x="46" y="546"/>
                </a:lnTo>
                <a:lnTo>
                  <a:pt x="36" y="583"/>
                </a:lnTo>
                <a:lnTo>
                  <a:pt x="26" y="619"/>
                </a:lnTo>
                <a:lnTo>
                  <a:pt x="19" y="655"/>
                </a:lnTo>
                <a:lnTo>
                  <a:pt x="13" y="691"/>
                </a:lnTo>
                <a:lnTo>
                  <a:pt x="7" y="728"/>
                </a:lnTo>
                <a:lnTo>
                  <a:pt x="4" y="766"/>
                </a:lnTo>
                <a:lnTo>
                  <a:pt x="1" y="804"/>
                </a:lnTo>
                <a:lnTo>
                  <a:pt x="0" y="842"/>
                </a:lnTo>
                <a:lnTo>
                  <a:pt x="1" y="880"/>
                </a:lnTo>
                <a:lnTo>
                  <a:pt x="3" y="919"/>
                </a:lnTo>
                <a:lnTo>
                  <a:pt x="6" y="956"/>
                </a:lnTo>
                <a:lnTo>
                  <a:pt x="11" y="995"/>
                </a:lnTo>
                <a:lnTo>
                  <a:pt x="18" y="1034"/>
                </a:lnTo>
                <a:lnTo>
                  <a:pt x="25" y="1072"/>
                </a:lnTo>
                <a:lnTo>
                  <a:pt x="35" y="1109"/>
                </a:lnTo>
                <a:lnTo>
                  <a:pt x="46" y="1148"/>
                </a:lnTo>
                <a:lnTo>
                  <a:pt x="58" y="1186"/>
                </a:lnTo>
                <a:lnTo>
                  <a:pt x="74" y="1223"/>
                </a:lnTo>
                <a:lnTo>
                  <a:pt x="90" y="1260"/>
                </a:lnTo>
                <a:lnTo>
                  <a:pt x="107" y="1297"/>
                </a:lnTo>
                <a:lnTo>
                  <a:pt x="139" y="1354"/>
                </a:lnTo>
                <a:lnTo>
                  <a:pt x="172" y="1411"/>
                </a:lnTo>
                <a:lnTo>
                  <a:pt x="209" y="1468"/>
                </a:lnTo>
                <a:lnTo>
                  <a:pt x="247" y="1525"/>
                </a:lnTo>
                <a:lnTo>
                  <a:pt x="288" y="1582"/>
                </a:lnTo>
                <a:lnTo>
                  <a:pt x="331" y="1639"/>
                </a:lnTo>
                <a:lnTo>
                  <a:pt x="374" y="1696"/>
                </a:lnTo>
                <a:lnTo>
                  <a:pt x="420" y="1752"/>
                </a:lnTo>
                <a:lnTo>
                  <a:pt x="467" y="1806"/>
                </a:lnTo>
                <a:lnTo>
                  <a:pt x="514" y="1860"/>
                </a:lnTo>
                <a:lnTo>
                  <a:pt x="563" y="1914"/>
                </a:lnTo>
                <a:lnTo>
                  <a:pt x="612" y="1966"/>
                </a:lnTo>
                <a:lnTo>
                  <a:pt x="662" y="2017"/>
                </a:lnTo>
                <a:lnTo>
                  <a:pt x="710" y="2067"/>
                </a:lnTo>
                <a:lnTo>
                  <a:pt x="808" y="2163"/>
                </a:lnTo>
                <a:lnTo>
                  <a:pt x="902" y="2252"/>
                </a:lnTo>
                <a:lnTo>
                  <a:pt x="993" y="2334"/>
                </a:lnTo>
                <a:lnTo>
                  <a:pt x="1077" y="2408"/>
                </a:lnTo>
                <a:lnTo>
                  <a:pt x="1153" y="2473"/>
                </a:lnTo>
                <a:lnTo>
                  <a:pt x="1218" y="2527"/>
                </a:lnTo>
                <a:lnTo>
                  <a:pt x="1272" y="2571"/>
                </a:lnTo>
                <a:lnTo>
                  <a:pt x="1336" y="2622"/>
                </a:lnTo>
                <a:lnTo>
                  <a:pt x="1337" y="2622"/>
                </a:lnTo>
                <a:lnTo>
                  <a:pt x="1401" y="2571"/>
                </a:lnTo>
                <a:lnTo>
                  <a:pt x="1456" y="2527"/>
                </a:lnTo>
                <a:lnTo>
                  <a:pt x="1521" y="2473"/>
                </a:lnTo>
                <a:lnTo>
                  <a:pt x="1597" y="2408"/>
                </a:lnTo>
                <a:lnTo>
                  <a:pt x="1681" y="2334"/>
                </a:lnTo>
                <a:lnTo>
                  <a:pt x="1771" y="2252"/>
                </a:lnTo>
                <a:lnTo>
                  <a:pt x="1866" y="2163"/>
                </a:lnTo>
                <a:lnTo>
                  <a:pt x="1963" y="2067"/>
                </a:lnTo>
                <a:lnTo>
                  <a:pt x="2013" y="2017"/>
                </a:lnTo>
                <a:lnTo>
                  <a:pt x="2062" y="1966"/>
                </a:lnTo>
                <a:lnTo>
                  <a:pt x="2110" y="1914"/>
                </a:lnTo>
                <a:lnTo>
                  <a:pt x="2159" y="1860"/>
                </a:lnTo>
                <a:lnTo>
                  <a:pt x="2206" y="1806"/>
                </a:lnTo>
                <a:lnTo>
                  <a:pt x="2254" y="1752"/>
                </a:lnTo>
                <a:lnTo>
                  <a:pt x="2300" y="1696"/>
                </a:lnTo>
                <a:lnTo>
                  <a:pt x="2344" y="1639"/>
                </a:lnTo>
                <a:lnTo>
                  <a:pt x="2386" y="1582"/>
                </a:lnTo>
                <a:lnTo>
                  <a:pt x="2427" y="1525"/>
                </a:lnTo>
                <a:lnTo>
                  <a:pt x="2465" y="1468"/>
                </a:lnTo>
                <a:lnTo>
                  <a:pt x="2501" y="1411"/>
                </a:lnTo>
                <a:lnTo>
                  <a:pt x="2536" y="1354"/>
                </a:lnTo>
                <a:lnTo>
                  <a:pt x="2566" y="1297"/>
                </a:lnTo>
                <a:lnTo>
                  <a:pt x="2585" y="1260"/>
                </a:lnTo>
                <a:lnTo>
                  <a:pt x="2600" y="1223"/>
                </a:lnTo>
                <a:lnTo>
                  <a:pt x="2615" y="1186"/>
                </a:lnTo>
                <a:lnTo>
                  <a:pt x="2628" y="1148"/>
                </a:lnTo>
                <a:lnTo>
                  <a:pt x="2639" y="1109"/>
                </a:lnTo>
                <a:lnTo>
                  <a:pt x="2649" y="1072"/>
                </a:lnTo>
                <a:lnTo>
                  <a:pt x="2657" y="1034"/>
                </a:lnTo>
                <a:lnTo>
                  <a:pt x="2662" y="995"/>
                </a:lnTo>
                <a:lnTo>
                  <a:pt x="2668" y="956"/>
                </a:lnTo>
                <a:lnTo>
                  <a:pt x="2671" y="919"/>
                </a:lnTo>
                <a:lnTo>
                  <a:pt x="2674" y="880"/>
                </a:lnTo>
                <a:lnTo>
                  <a:pt x="2674" y="842"/>
                </a:lnTo>
                <a:lnTo>
                  <a:pt x="2672" y="804"/>
                </a:lnTo>
                <a:lnTo>
                  <a:pt x="2671" y="766"/>
                </a:lnTo>
                <a:lnTo>
                  <a:pt x="2667" y="728"/>
                </a:lnTo>
                <a:lnTo>
                  <a:pt x="2661" y="691"/>
                </a:lnTo>
                <a:lnTo>
                  <a:pt x="2655" y="655"/>
                </a:lnTo>
                <a:lnTo>
                  <a:pt x="2647" y="619"/>
                </a:lnTo>
                <a:lnTo>
                  <a:pt x="2639" y="583"/>
                </a:lnTo>
                <a:lnTo>
                  <a:pt x="2628" y="546"/>
                </a:lnTo>
                <a:lnTo>
                  <a:pt x="2617" y="513"/>
                </a:lnTo>
                <a:lnTo>
                  <a:pt x="2604" y="478"/>
                </a:lnTo>
                <a:lnTo>
                  <a:pt x="2590" y="445"/>
                </a:lnTo>
                <a:lnTo>
                  <a:pt x="2575" y="413"/>
                </a:lnTo>
                <a:lnTo>
                  <a:pt x="2560" y="381"/>
                </a:lnTo>
                <a:lnTo>
                  <a:pt x="2541" y="350"/>
                </a:lnTo>
                <a:lnTo>
                  <a:pt x="2523" y="320"/>
                </a:lnTo>
                <a:lnTo>
                  <a:pt x="2504" y="291"/>
                </a:lnTo>
                <a:lnTo>
                  <a:pt x="2484" y="263"/>
                </a:lnTo>
                <a:lnTo>
                  <a:pt x="2462" y="236"/>
                </a:lnTo>
                <a:lnTo>
                  <a:pt x="2440" y="210"/>
                </a:lnTo>
                <a:lnTo>
                  <a:pt x="2418" y="186"/>
                </a:lnTo>
                <a:lnTo>
                  <a:pt x="2393" y="163"/>
                </a:lnTo>
                <a:lnTo>
                  <a:pt x="2368" y="140"/>
                </a:lnTo>
                <a:lnTo>
                  <a:pt x="2343" y="120"/>
                </a:lnTo>
                <a:lnTo>
                  <a:pt x="2316" y="101"/>
                </a:lnTo>
                <a:lnTo>
                  <a:pt x="2288" y="83"/>
                </a:lnTo>
                <a:lnTo>
                  <a:pt x="2261" y="67"/>
                </a:lnTo>
                <a:lnTo>
                  <a:pt x="2231" y="53"/>
                </a:lnTo>
                <a:lnTo>
                  <a:pt x="2201" y="40"/>
                </a:lnTo>
                <a:lnTo>
                  <a:pt x="2170" y="29"/>
                </a:lnTo>
                <a:lnTo>
                  <a:pt x="2140" y="19"/>
                </a:lnTo>
                <a:lnTo>
                  <a:pt x="2108" y="11"/>
                </a:lnTo>
                <a:lnTo>
                  <a:pt x="2076" y="6"/>
                </a:lnTo>
                <a:lnTo>
                  <a:pt x="2042" y="1"/>
                </a:lnTo>
                <a:lnTo>
                  <a:pt x="2009" y="0"/>
                </a:lnTo>
                <a:lnTo>
                  <a:pt x="1976" y="0"/>
                </a:lnTo>
                <a:lnTo>
                  <a:pt x="1941" y="1"/>
                </a:lnTo>
                <a:lnTo>
                  <a:pt x="1905" y="6"/>
                </a:lnTo>
                <a:lnTo>
                  <a:pt x="1870" y="13"/>
                </a:lnTo>
                <a:lnTo>
                  <a:pt x="1834" y="21"/>
                </a:lnTo>
                <a:lnTo>
                  <a:pt x="1798" y="32"/>
                </a:lnTo>
                <a:lnTo>
                  <a:pt x="1760" y="46"/>
                </a:lnTo>
                <a:lnTo>
                  <a:pt x="1723" y="61"/>
                </a:lnTo>
                <a:lnTo>
                  <a:pt x="1685" y="79"/>
                </a:lnTo>
                <a:lnTo>
                  <a:pt x="1648" y="100"/>
                </a:lnTo>
                <a:lnTo>
                  <a:pt x="1610" y="124"/>
                </a:lnTo>
                <a:lnTo>
                  <a:pt x="1571" y="149"/>
                </a:lnTo>
                <a:lnTo>
                  <a:pt x="1532" y="178"/>
                </a:lnTo>
                <a:lnTo>
                  <a:pt x="1495" y="209"/>
                </a:lnTo>
                <a:lnTo>
                  <a:pt x="1454" y="242"/>
                </a:lnTo>
                <a:lnTo>
                  <a:pt x="1415" y="279"/>
                </a:lnTo>
                <a:lnTo>
                  <a:pt x="1376" y="318"/>
                </a:lnTo>
                <a:lnTo>
                  <a:pt x="1337" y="361"/>
                </a:lnTo>
                <a:close/>
                <a:moveTo>
                  <a:pt x="2311" y="1349"/>
                </a:moveTo>
                <a:lnTo>
                  <a:pt x="2311" y="1349"/>
                </a:lnTo>
                <a:lnTo>
                  <a:pt x="2297" y="1349"/>
                </a:lnTo>
                <a:lnTo>
                  <a:pt x="2284" y="1347"/>
                </a:lnTo>
                <a:lnTo>
                  <a:pt x="2272" y="1344"/>
                </a:lnTo>
                <a:lnTo>
                  <a:pt x="2259" y="1342"/>
                </a:lnTo>
                <a:lnTo>
                  <a:pt x="2247" y="1337"/>
                </a:lnTo>
                <a:lnTo>
                  <a:pt x="2236" y="1332"/>
                </a:lnTo>
                <a:lnTo>
                  <a:pt x="2224" y="1326"/>
                </a:lnTo>
                <a:lnTo>
                  <a:pt x="2213" y="1319"/>
                </a:lnTo>
                <a:lnTo>
                  <a:pt x="2204" y="1312"/>
                </a:lnTo>
                <a:lnTo>
                  <a:pt x="2192" y="1304"/>
                </a:lnTo>
                <a:lnTo>
                  <a:pt x="2184" y="1296"/>
                </a:lnTo>
                <a:lnTo>
                  <a:pt x="2176" y="1286"/>
                </a:lnTo>
                <a:lnTo>
                  <a:pt x="2167" y="1276"/>
                </a:lnTo>
                <a:lnTo>
                  <a:pt x="2159" y="1265"/>
                </a:lnTo>
                <a:lnTo>
                  <a:pt x="2152" y="1254"/>
                </a:lnTo>
                <a:lnTo>
                  <a:pt x="2147" y="1243"/>
                </a:lnTo>
                <a:lnTo>
                  <a:pt x="1521" y="1243"/>
                </a:lnTo>
                <a:lnTo>
                  <a:pt x="1510" y="1241"/>
                </a:lnTo>
                <a:lnTo>
                  <a:pt x="1500" y="1239"/>
                </a:lnTo>
                <a:lnTo>
                  <a:pt x="1492" y="1235"/>
                </a:lnTo>
                <a:lnTo>
                  <a:pt x="1483" y="1229"/>
                </a:lnTo>
                <a:lnTo>
                  <a:pt x="1476" y="1222"/>
                </a:lnTo>
                <a:lnTo>
                  <a:pt x="1470" y="1215"/>
                </a:lnTo>
                <a:lnTo>
                  <a:pt x="1464" y="1205"/>
                </a:lnTo>
                <a:lnTo>
                  <a:pt x="1461" y="1196"/>
                </a:lnTo>
                <a:lnTo>
                  <a:pt x="1404" y="983"/>
                </a:lnTo>
                <a:lnTo>
                  <a:pt x="1221" y="1951"/>
                </a:lnTo>
                <a:lnTo>
                  <a:pt x="1218" y="1962"/>
                </a:lnTo>
                <a:lnTo>
                  <a:pt x="1214" y="1973"/>
                </a:lnTo>
                <a:lnTo>
                  <a:pt x="1207" y="1981"/>
                </a:lnTo>
                <a:lnTo>
                  <a:pt x="1200" y="1989"/>
                </a:lnTo>
                <a:lnTo>
                  <a:pt x="1190" y="1995"/>
                </a:lnTo>
                <a:lnTo>
                  <a:pt x="1180" y="1999"/>
                </a:lnTo>
                <a:lnTo>
                  <a:pt x="1171" y="2002"/>
                </a:lnTo>
                <a:lnTo>
                  <a:pt x="1160" y="2003"/>
                </a:lnTo>
                <a:lnTo>
                  <a:pt x="1148" y="2002"/>
                </a:lnTo>
                <a:lnTo>
                  <a:pt x="1139" y="1999"/>
                </a:lnTo>
                <a:lnTo>
                  <a:pt x="1129" y="1994"/>
                </a:lnTo>
                <a:lnTo>
                  <a:pt x="1121" y="1988"/>
                </a:lnTo>
                <a:lnTo>
                  <a:pt x="1114" y="1980"/>
                </a:lnTo>
                <a:lnTo>
                  <a:pt x="1107" y="1970"/>
                </a:lnTo>
                <a:lnTo>
                  <a:pt x="1103" y="1960"/>
                </a:lnTo>
                <a:lnTo>
                  <a:pt x="1100" y="1949"/>
                </a:lnTo>
                <a:lnTo>
                  <a:pt x="905" y="726"/>
                </a:lnTo>
                <a:lnTo>
                  <a:pt x="815" y="1158"/>
                </a:lnTo>
                <a:lnTo>
                  <a:pt x="812" y="1169"/>
                </a:lnTo>
                <a:lnTo>
                  <a:pt x="808" y="1179"/>
                </a:lnTo>
                <a:lnTo>
                  <a:pt x="801" y="1187"/>
                </a:lnTo>
                <a:lnTo>
                  <a:pt x="794" y="1196"/>
                </a:lnTo>
                <a:lnTo>
                  <a:pt x="786" y="1201"/>
                </a:lnTo>
                <a:lnTo>
                  <a:pt x="776" y="1205"/>
                </a:lnTo>
                <a:lnTo>
                  <a:pt x="766" y="1208"/>
                </a:lnTo>
                <a:lnTo>
                  <a:pt x="755" y="1210"/>
                </a:lnTo>
                <a:lnTo>
                  <a:pt x="349" y="1210"/>
                </a:lnTo>
                <a:lnTo>
                  <a:pt x="336" y="1208"/>
                </a:lnTo>
                <a:lnTo>
                  <a:pt x="324" y="1204"/>
                </a:lnTo>
                <a:lnTo>
                  <a:pt x="314" y="1198"/>
                </a:lnTo>
                <a:lnTo>
                  <a:pt x="304" y="1190"/>
                </a:lnTo>
                <a:lnTo>
                  <a:pt x="298" y="1180"/>
                </a:lnTo>
                <a:lnTo>
                  <a:pt x="292" y="1169"/>
                </a:lnTo>
                <a:lnTo>
                  <a:pt x="288" y="1157"/>
                </a:lnTo>
                <a:lnTo>
                  <a:pt x="286" y="1144"/>
                </a:lnTo>
                <a:lnTo>
                  <a:pt x="288" y="1130"/>
                </a:lnTo>
                <a:lnTo>
                  <a:pt x="292" y="1118"/>
                </a:lnTo>
                <a:lnTo>
                  <a:pt x="298" y="1107"/>
                </a:lnTo>
                <a:lnTo>
                  <a:pt x="304" y="1097"/>
                </a:lnTo>
                <a:lnTo>
                  <a:pt x="314" y="1090"/>
                </a:lnTo>
                <a:lnTo>
                  <a:pt x="324" y="1083"/>
                </a:lnTo>
                <a:lnTo>
                  <a:pt x="336" y="1080"/>
                </a:lnTo>
                <a:lnTo>
                  <a:pt x="349" y="1079"/>
                </a:lnTo>
                <a:lnTo>
                  <a:pt x="705" y="1079"/>
                </a:lnTo>
                <a:lnTo>
                  <a:pt x="852" y="368"/>
                </a:lnTo>
                <a:lnTo>
                  <a:pt x="855" y="357"/>
                </a:lnTo>
                <a:lnTo>
                  <a:pt x="861" y="348"/>
                </a:lnTo>
                <a:lnTo>
                  <a:pt x="868" y="338"/>
                </a:lnTo>
                <a:lnTo>
                  <a:pt x="874" y="331"/>
                </a:lnTo>
                <a:lnTo>
                  <a:pt x="883" y="324"/>
                </a:lnTo>
                <a:lnTo>
                  <a:pt x="893" y="320"/>
                </a:lnTo>
                <a:lnTo>
                  <a:pt x="904" y="317"/>
                </a:lnTo>
                <a:lnTo>
                  <a:pt x="913" y="317"/>
                </a:lnTo>
                <a:lnTo>
                  <a:pt x="925" y="318"/>
                </a:lnTo>
                <a:lnTo>
                  <a:pt x="936" y="321"/>
                </a:lnTo>
                <a:lnTo>
                  <a:pt x="944" y="327"/>
                </a:lnTo>
                <a:lnTo>
                  <a:pt x="952" y="332"/>
                </a:lnTo>
                <a:lnTo>
                  <a:pt x="961" y="341"/>
                </a:lnTo>
                <a:lnTo>
                  <a:pt x="966" y="350"/>
                </a:lnTo>
                <a:lnTo>
                  <a:pt x="970" y="360"/>
                </a:lnTo>
                <a:lnTo>
                  <a:pt x="973" y="371"/>
                </a:lnTo>
                <a:lnTo>
                  <a:pt x="1166" y="1578"/>
                </a:lnTo>
                <a:lnTo>
                  <a:pt x="1333" y="691"/>
                </a:lnTo>
                <a:lnTo>
                  <a:pt x="1336" y="681"/>
                </a:lnTo>
                <a:lnTo>
                  <a:pt x="1340" y="671"/>
                </a:lnTo>
                <a:lnTo>
                  <a:pt x="1346" y="662"/>
                </a:lnTo>
                <a:lnTo>
                  <a:pt x="1353" y="655"/>
                </a:lnTo>
                <a:lnTo>
                  <a:pt x="1361" y="648"/>
                </a:lnTo>
                <a:lnTo>
                  <a:pt x="1371" y="644"/>
                </a:lnTo>
                <a:lnTo>
                  <a:pt x="1381" y="641"/>
                </a:lnTo>
                <a:lnTo>
                  <a:pt x="1390" y="640"/>
                </a:lnTo>
                <a:lnTo>
                  <a:pt x="1401" y="640"/>
                </a:lnTo>
                <a:lnTo>
                  <a:pt x="1411" y="642"/>
                </a:lnTo>
                <a:lnTo>
                  <a:pt x="1421" y="646"/>
                </a:lnTo>
                <a:lnTo>
                  <a:pt x="1429" y="652"/>
                </a:lnTo>
                <a:lnTo>
                  <a:pt x="1438" y="659"/>
                </a:lnTo>
                <a:lnTo>
                  <a:pt x="1443" y="667"/>
                </a:lnTo>
                <a:lnTo>
                  <a:pt x="1449" y="676"/>
                </a:lnTo>
                <a:lnTo>
                  <a:pt x="1453" y="687"/>
                </a:lnTo>
                <a:lnTo>
                  <a:pt x="1567" y="1112"/>
                </a:lnTo>
                <a:lnTo>
                  <a:pt x="2129" y="1112"/>
                </a:lnTo>
                <a:lnTo>
                  <a:pt x="2133" y="1096"/>
                </a:lnTo>
                <a:lnTo>
                  <a:pt x="2138" y="1080"/>
                </a:lnTo>
                <a:lnTo>
                  <a:pt x="2144" y="1065"/>
                </a:lnTo>
                <a:lnTo>
                  <a:pt x="2152" y="1050"/>
                </a:lnTo>
                <a:lnTo>
                  <a:pt x="2161" y="1037"/>
                </a:lnTo>
                <a:lnTo>
                  <a:pt x="2170" y="1023"/>
                </a:lnTo>
                <a:lnTo>
                  <a:pt x="2181" y="1012"/>
                </a:lnTo>
                <a:lnTo>
                  <a:pt x="2192" y="1001"/>
                </a:lnTo>
                <a:lnTo>
                  <a:pt x="2205" y="991"/>
                </a:lnTo>
                <a:lnTo>
                  <a:pt x="2218" y="982"/>
                </a:lnTo>
                <a:lnTo>
                  <a:pt x="2231" y="975"/>
                </a:lnTo>
                <a:lnTo>
                  <a:pt x="2247" y="968"/>
                </a:lnTo>
                <a:lnTo>
                  <a:pt x="2262" y="963"/>
                </a:lnTo>
                <a:lnTo>
                  <a:pt x="2277" y="959"/>
                </a:lnTo>
                <a:lnTo>
                  <a:pt x="2294" y="956"/>
                </a:lnTo>
                <a:lnTo>
                  <a:pt x="2311" y="956"/>
                </a:lnTo>
                <a:lnTo>
                  <a:pt x="2329" y="956"/>
                </a:lnTo>
                <a:lnTo>
                  <a:pt x="2348" y="961"/>
                </a:lnTo>
                <a:lnTo>
                  <a:pt x="2365" y="965"/>
                </a:lnTo>
                <a:lnTo>
                  <a:pt x="2383" y="972"/>
                </a:lnTo>
                <a:lnTo>
                  <a:pt x="2398" y="980"/>
                </a:lnTo>
                <a:lnTo>
                  <a:pt x="2414" y="990"/>
                </a:lnTo>
                <a:lnTo>
                  <a:pt x="2429" y="1001"/>
                </a:lnTo>
                <a:lnTo>
                  <a:pt x="2441" y="1013"/>
                </a:lnTo>
                <a:lnTo>
                  <a:pt x="2454" y="1027"/>
                </a:lnTo>
                <a:lnTo>
                  <a:pt x="2465" y="1043"/>
                </a:lnTo>
                <a:lnTo>
                  <a:pt x="2473" y="1059"/>
                </a:lnTo>
                <a:lnTo>
                  <a:pt x="2482" y="1076"/>
                </a:lnTo>
                <a:lnTo>
                  <a:pt x="2487" y="1094"/>
                </a:lnTo>
                <a:lnTo>
                  <a:pt x="2493" y="1114"/>
                </a:lnTo>
                <a:lnTo>
                  <a:pt x="2496" y="1133"/>
                </a:lnTo>
                <a:lnTo>
                  <a:pt x="2496" y="1153"/>
                </a:lnTo>
                <a:lnTo>
                  <a:pt x="2496" y="1173"/>
                </a:lnTo>
                <a:lnTo>
                  <a:pt x="2493" y="1193"/>
                </a:lnTo>
                <a:lnTo>
                  <a:pt x="2487" y="1211"/>
                </a:lnTo>
                <a:lnTo>
                  <a:pt x="2482" y="1229"/>
                </a:lnTo>
                <a:lnTo>
                  <a:pt x="2473" y="1246"/>
                </a:lnTo>
                <a:lnTo>
                  <a:pt x="2464" y="1262"/>
                </a:lnTo>
                <a:lnTo>
                  <a:pt x="2454" y="1278"/>
                </a:lnTo>
                <a:lnTo>
                  <a:pt x="2441" y="1292"/>
                </a:lnTo>
                <a:lnTo>
                  <a:pt x="2429" y="1304"/>
                </a:lnTo>
                <a:lnTo>
                  <a:pt x="2414" y="1315"/>
                </a:lnTo>
                <a:lnTo>
                  <a:pt x="2398" y="1325"/>
                </a:lnTo>
                <a:lnTo>
                  <a:pt x="2383" y="1333"/>
                </a:lnTo>
                <a:lnTo>
                  <a:pt x="2365" y="1340"/>
                </a:lnTo>
                <a:lnTo>
                  <a:pt x="2348" y="1344"/>
                </a:lnTo>
                <a:lnTo>
                  <a:pt x="2329" y="1349"/>
                </a:lnTo>
                <a:lnTo>
                  <a:pt x="2311" y="1349"/>
                </a:lnTo>
                <a:close/>
              </a:path>
            </a:pathLst>
          </a:custGeom>
          <a:solidFill>
            <a:srgbClr val="D3322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290" name="图片 3" descr="YC9R%%IL`)%}FTZ1J12`X5R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31115" y="-43180"/>
            <a:ext cx="9081770" cy="75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22310" y="4375785"/>
            <a:ext cx="790575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3" y="836573"/>
            <a:ext cx="7376175" cy="3688088"/>
          </a:xfrm>
          <a:prstGeom prst="rect">
            <a:avLst/>
          </a:prstGeom>
        </p:spPr>
      </p:pic>
      <p:pic>
        <p:nvPicPr>
          <p:cNvPr id="61" name="网络歌手-仙境(伴奏)_背景音乐(网络歌手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-932037" y="-5567"/>
            <a:ext cx="417077" cy="417077"/>
          </a:xfrm>
          <a:prstGeom prst="rect">
            <a:avLst/>
          </a:prstGeom>
        </p:spPr>
      </p:pic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2555776" y="1751498"/>
            <a:ext cx="5256584" cy="523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zh-CN" altLang="en-US" sz="3200" i="0" dirty="0" smtClean="0">
                <a:solidFill>
                  <a:srgbClr val="0070C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解热镇痛抗炎药之解热作用</a:t>
            </a:r>
            <a:endParaRPr lang="zh-CN" altLang="en-US" sz="3200" i="0" dirty="0">
              <a:solidFill>
                <a:srgbClr val="0070C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3032077" y="2436762"/>
            <a:ext cx="4320481" cy="0"/>
          </a:xfrm>
          <a:prstGeom prst="line">
            <a:avLst/>
          </a:pr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515183" y="2968056"/>
            <a:ext cx="3813412" cy="4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b="0" dirty="0" smtClean="0">
                <a:latin typeface="方正黑体简体" pitchFamily="2" charset="-122"/>
                <a:ea typeface="方正黑体简体" pitchFamily="2" charset="-122"/>
              </a:rPr>
              <a:t>    </a:t>
            </a:r>
            <a:r>
              <a:rPr lang="zh-CN" altLang="en-US" sz="2400" b="0" dirty="0" smtClean="0">
                <a:latin typeface="方正黑体简体" pitchFamily="2" charset="-122"/>
                <a:ea typeface="方正黑体简体" pitchFamily="2" charset="-122"/>
              </a:rPr>
              <a:t>主讲：魏菊香</a:t>
            </a:r>
            <a:endParaRPr lang="en-US" altLang="zh-CN" sz="2400" b="0" dirty="0" smtClean="0">
              <a:latin typeface="方正黑体简体" pitchFamily="2" charset="-122"/>
              <a:ea typeface="方正黑体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6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49"/>
                            </p:stCondLst>
                            <p:childTnLst>
                              <p:par>
                                <p:cTn id="18" presetID="27" presetClass="emph" presetSubtype="0" fill="remove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99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99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3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video>
          </p:childTnLst>
        </p:cTn>
      </p:par>
    </p:tnLst>
    <p:bldLst>
      <p:bldP spid="13" grpId="0" bldLvl="0" autoUpdateAnimBg="0"/>
      <p:bldP spid="13" grpId="1" bldLvl="0" autoUpdateAnimBg="0"/>
      <p:bldP spid="13" grpId="2" bldLvl="0" autoUpdateAnimBg="0"/>
      <p:bldP spid="13" grpId="3" bldLvl="0" autoUpdateAnimBg="0"/>
      <p:bldP spid="13" grpId="4"/>
      <p:bldP spid="13" grpId="5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56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82" y="866775"/>
            <a:ext cx="5143535" cy="427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628" y="1214428"/>
            <a:ext cx="3929090" cy="43856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抗疫英雄</a:t>
            </a:r>
            <a:r>
              <a:rPr lang="en-US" altLang="zh-CN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——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李兰娟院士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  <p:pic>
        <p:nvPicPr>
          <p:cNvPr id="4" name="图片 3" descr="IMG_256"/>
          <p:cNvPicPr/>
          <p:nvPr/>
        </p:nvPicPr>
        <p:blipFill>
          <a:blip r:embed="rId4"/>
          <a:stretch>
            <a:fillRect/>
          </a:stretch>
        </p:blipFill>
        <p:spPr>
          <a:xfrm>
            <a:off x="5143504" y="1714494"/>
            <a:ext cx="3810000" cy="3429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56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785800"/>
            <a:ext cx="6929454" cy="41434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143768" y="2143122"/>
            <a:ext cx="1714512" cy="43856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抗疫护士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56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58" y="857238"/>
            <a:ext cx="5072098" cy="37862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500694" y="2357436"/>
            <a:ext cx="2571768" cy="43856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抗疫医护人员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5"/>
          <p:cNvSpPr/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IMG_256"/>
          <p:cNvPicPr/>
          <p:nvPr/>
        </p:nvPicPr>
        <p:blipFill>
          <a:blip r:embed="rId4"/>
          <a:stretch>
            <a:fillRect/>
          </a:stretch>
        </p:blipFill>
        <p:spPr>
          <a:xfrm>
            <a:off x="2071670" y="571486"/>
            <a:ext cx="4067185" cy="307183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143636" y="2285998"/>
            <a:ext cx="3000364" cy="1177227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对比国内与海外疫情数据，我们为生活在中国而自豪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  <p:pic>
        <p:nvPicPr>
          <p:cNvPr id="7" name="图片 6" descr="IMG_256"/>
          <p:cNvPicPr/>
          <p:nvPr/>
        </p:nvPicPr>
        <p:blipFill>
          <a:blip r:embed="rId5"/>
          <a:stretch>
            <a:fillRect/>
          </a:stretch>
        </p:blipFill>
        <p:spPr>
          <a:xfrm>
            <a:off x="2000232" y="3643320"/>
            <a:ext cx="4071966" cy="1285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52" y="2285998"/>
            <a:ext cx="4143372" cy="80789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向“白衣战士”致敬！</a:t>
            </a:r>
            <a:endParaRPr lang="en-US" altLang="zh-CN" sz="2400" b="0" dirty="0" smtClean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  <a:p>
            <a:pPr eaLnBrk="1" hangingPunct="1"/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向我们伟大的祖国致敬！！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  <p:pic>
        <p:nvPicPr>
          <p:cNvPr id="10242" name="Picture 2" descr="C:\Users\admin\Documents\Tencent Files\474223285\Image\C2C\921401C40C3811006C541C5B04370E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928676"/>
            <a:ext cx="3929090" cy="40719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10" r="5611"/>
          <a:stretch>
            <a:fillRect/>
          </a:stretch>
        </p:blipFill>
        <p:spPr bwMode="auto">
          <a:xfrm>
            <a:off x="0" y="0"/>
            <a:ext cx="9144000" cy="517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平行四边形 23"/>
          <p:cNvSpPr>
            <a:spLocks noChangeArrowheads="1"/>
          </p:cNvSpPr>
          <p:nvPr/>
        </p:nvSpPr>
        <p:spPr bwMode="auto">
          <a:xfrm>
            <a:off x="3786182" y="0"/>
            <a:ext cx="4667250" cy="5179219"/>
          </a:xfrm>
          <a:prstGeom prst="parallelogram">
            <a:avLst>
              <a:gd name="adj" fmla="val 30856"/>
            </a:avLst>
          </a:prstGeom>
          <a:solidFill>
            <a:srgbClr val="1BB3FE">
              <a:alpha val="71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等腰三角形 30"/>
          <p:cNvSpPr>
            <a:spLocks noChangeArrowheads="1"/>
          </p:cNvSpPr>
          <p:nvPr/>
        </p:nvSpPr>
        <p:spPr bwMode="auto">
          <a:xfrm rot="13729855">
            <a:off x="6994327" y="-254992"/>
            <a:ext cx="1546622" cy="1778000"/>
          </a:xfrm>
          <a:prstGeom prst="triangle">
            <a:avLst>
              <a:gd name="adj" fmla="val 50000"/>
            </a:avLst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等腰三角形 33"/>
          <p:cNvSpPr>
            <a:spLocks noChangeArrowheads="1"/>
          </p:cNvSpPr>
          <p:nvPr/>
        </p:nvSpPr>
        <p:spPr bwMode="auto">
          <a:xfrm rot="13729855">
            <a:off x="8370491" y="1213530"/>
            <a:ext cx="350044" cy="4032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等腰三角形 24"/>
          <p:cNvSpPr>
            <a:spLocks noChangeArrowheads="1"/>
          </p:cNvSpPr>
          <p:nvPr/>
        </p:nvSpPr>
        <p:spPr bwMode="auto">
          <a:xfrm rot="13729855">
            <a:off x="6382941" y="215107"/>
            <a:ext cx="607219" cy="698500"/>
          </a:xfrm>
          <a:prstGeom prst="triangle">
            <a:avLst>
              <a:gd name="adj" fmla="val 50000"/>
            </a:avLst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86314" y="857238"/>
            <a:ext cx="3643338" cy="902365"/>
            <a:chOff x="4770264" y="1122065"/>
            <a:chExt cx="3643338" cy="902365"/>
          </a:xfrm>
        </p:grpSpPr>
        <p:sp>
          <p:nvSpPr>
            <p:cNvPr id="38" name="文本框 25"/>
            <p:cNvSpPr txBox="1">
              <a:spLocks noChangeArrowheads="1"/>
            </p:cNvSpPr>
            <p:nvPr/>
          </p:nvSpPr>
          <p:spPr bwMode="auto">
            <a:xfrm>
              <a:off x="5343922" y="1194485"/>
              <a:ext cx="3069680" cy="829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正常体温维持在</a:t>
              </a:r>
              <a:r>
                <a:rPr lang="en-US" altLang="zh-CN" sz="24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37</a:t>
              </a:r>
              <a:r>
                <a:rPr lang="en-US" altLang="zh-CN" sz="2400" b="0" dirty="0" smtClean="0">
                  <a:solidFill>
                    <a:srgbClr val="FF0000"/>
                  </a:solidFill>
                  <a:latin typeface="宋体" panose="02010600030101010101" pitchFamily="2" charset="-122"/>
                  <a:sym typeface="+mn-ea"/>
                </a:rPr>
                <a:t>℃</a:t>
              </a:r>
              <a:r>
                <a:rPr lang="zh-CN" altLang="en-US" sz="24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左右的原因</a:t>
              </a:r>
              <a:endParaRPr lang="zh-CN" altLang="en-US" sz="24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文本框 5"/>
            <p:cNvSpPr txBox="1">
              <a:spLocks noChangeArrowheads="1"/>
            </p:cNvSpPr>
            <p:nvPr/>
          </p:nvSpPr>
          <p:spPr bwMode="auto">
            <a:xfrm>
              <a:off x="4770264" y="1122065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en-US" altLang="zh-CN" sz="28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00562" y="2071684"/>
            <a:ext cx="3329560" cy="597188"/>
            <a:chOff x="4417838" y="1823342"/>
            <a:chExt cx="3329560" cy="597188"/>
          </a:xfrm>
        </p:grpSpPr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5062935" y="1958865"/>
              <a:ext cx="26844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机体发热的原因</a:t>
              </a:r>
              <a:endParaRPr lang="zh-CN" altLang="en-US" sz="24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文本框 27"/>
            <p:cNvSpPr txBox="1">
              <a:spLocks noChangeArrowheads="1"/>
            </p:cNvSpPr>
            <p:nvPr/>
          </p:nvSpPr>
          <p:spPr bwMode="auto">
            <a:xfrm>
              <a:off x="4417838" y="1823342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43372" y="3286130"/>
            <a:ext cx="3315271" cy="884366"/>
            <a:chOff x="4230513" y="2671068"/>
            <a:chExt cx="3315271" cy="884366"/>
          </a:xfrm>
        </p:grpSpPr>
        <p:sp>
          <p:nvSpPr>
            <p:cNvPr id="40" name="文本框 28"/>
            <p:cNvSpPr txBox="1">
              <a:spLocks noChangeArrowheads="1"/>
            </p:cNvSpPr>
            <p:nvPr/>
          </p:nvSpPr>
          <p:spPr bwMode="auto">
            <a:xfrm>
              <a:off x="4861322" y="2724437"/>
              <a:ext cx="268446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解热镇痛抗炎药的解热机制</a:t>
              </a:r>
              <a:endParaRPr lang="zh-CN" altLang="en-US" sz="24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文本框 31"/>
            <p:cNvSpPr txBox="1">
              <a:spLocks noChangeArrowheads="1"/>
            </p:cNvSpPr>
            <p:nvPr/>
          </p:nvSpPr>
          <p:spPr bwMode="auto">
            <a:xfrm>
              <a:off x="4230513" y="2671068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  <p:sp>
        <p:nvSpPr>
          <p:cNvPr id="51" name="矩形 50"/>
          <p:cNvSpPr/>
          <p:nvPr>
            <p:custDataLst>
              <p:tags r:id="rId1"/>
            </p:custDataLst>
          </p:nvPr>
        </p:nvSpPr>
        <p:spPr>
          <a:xfrm>
            <a:off x="517947" y="1075358"/>
            <a:ext cx="885825" cy="8763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</a:p>
        </p:txBody>
      </p:sp>
      <p:sp>
        <p:nvSpPr>
          <p:cNvPr id="52" name="矩形 51"/>
          <p:cNvSpPr/>
          <p:nvPr>
            <p:custDataLst>
              <p:tags r:id="rId2"/>
            </p:custDataLst>
          </p:nvPr>
        </p:nvSpPr>
        <p:spPr>
          <a:xfrm>
            <a:off x="994197" y="1878633"/>
            <a:ext cx="625475" cy="61912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录</a:t>
            </a:r>
          </a:p>
        </p:txBody>
      </p:sp>
      <p:sp>
        <p:nvSpPr>
          <p:cNvPr id="53" name="文本框 35"/>
          <p:cNvSpPr txBox="1"/>
          <p:nvPr>
            <p:custDataLst>
              <p:tags r:id="rId3"/>
            </p:custDataLst>
          </p:nvPr>
        </p:nvSpPr>
        <p:spPr>
          <a:xfrm>
            <a:off x="279345" y="2083470"/>
            <a:ext cx="738664" cy="2682786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3600" kern="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42" grpId="0" animBg="1"/>
      <p:bldP spid="44" grpId="0" animBg="1"/>
      <p:bldP spid="51" grpId="0" animBg="1"/>
      <p:bldP spid="52" grpId="0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00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5"/>
          <p:cNvSpPr/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357686" y="1071552"/>
            <a:ext cx="4786314" cy="27755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en-US" altLang="zh-CN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01.</a:t>
            </a:r>
            <a:r>
              <a:rPr lang="zh-CN" altLang="en-US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正常体温维持</a:t>
            </a:r>
            <a:r>
              <a:rPr lang="en-US" altLang="zh-CN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37</a:t>
            </a:r>
            <a:r>
              <a:rPr lang="en-US" altLang="zh-CN" sz="2400" b="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℃</a:t>
            </a:r>
            <a:r>
              <a:rPr lang="zh-CN" altLang="en-US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左右的原因</a:t>
            </a:r>
            <a:endParaRPr lang="en-US" altLang="zh-CN" sz="2400" b="0" dirty="0" smtClean="0">
              <a:solidFill>
                <a:srgbClr val="FF000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eaLnBrk="1" hangingPunct="1"/>
            <a:r>
              <a:rPr lang="en-US" altLang="zh-CN" sz="2400" b="0" dirty="0" smtClean="0">
                <a:solidFill>
                  <a:srgbClr val="0070C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在生理状态下，下丘脑体温调节中枢通过对产热和散热两个过程的精细调节，使产热和散热过程保持着动态平衡，维持正常体温</a:t>
            </a:r>
            <a:r>
              <a:rPr lang="en-US" altLang="zh-CN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37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度左右。</a:t>
            </a:r>
            <a:endParaRPr lang="en-US" altLang="zh-CN" sz="2400" b="0" dirty="0" smtClean="0"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eaLnBrk="1" hangingPunct="1"/>
            <a:endParaRPr lang="zh-CN" altLang="en-US" sz="3200" b="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00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5"/>
          <p:cNvSpPr/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43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714744" y="1500181"/>
            <a:ext cx="5429256" cy="3146997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en-US" altLang="zh-CN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02.</a:t>
            </a:r>
            <a:r>
              <a:rPr lang="zh-CN" altLang="en-US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引起机体发热的原因</a:t>
            </a:r>
            <a:endParaRPr lang="en-US" altLang="zh-CN" sz="2400" b="0" dirty="0" smtClean="0">
              <a:solidFill>
                <a:srgbClr val="FF000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en-US" altLang="zh-CN" sz="2400" b="0" dirty="0" smtClean="0">
                <a:solidFill>
                  <a:srgbClr val="0070C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当细菌、病毒或抗原抗体复合物等外热原进入机体时，刺激中性粒细胞使之形成释放内热原，内热原促使下丘脑合成和释放的前列腺素增加，体温调定点上调，此时，机体产热增加，散热减少，引起发热。</a:t>
            </a:r>
            <a:endParaRPr lang="en-US" altLang="zh-CN" sz="2400" b="0" dirty="0" smtClean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  <a:p>
            <a:pPr eaLnBrk="1" hangingPunct="1"/>
            <a:endParaRPr lang="zh-CN" altLang="en-US" sz="3200" b="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00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5"/>
          <p:cNvSpPr/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429124" y="1785932"/>
            <a:ext cx="4714876" cy="203900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en-US" altLang="zh-CN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03.</a:t>
            </a:r>
            <a:r>
              <a:rPr lang="zh-CN" altLang="en-US" sz="24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解热镇痛抗炎药的解热机制</a:t>
            </a:r>
            <a:endParaRPr lang="en-US" altLang="zh-CN" sz="2400" b="0" dirty="0" smtClean="0">
              <a:solidFill>
                <a:srgbClr val="FF000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eaLnBrk="1" hangingPunct="1"/>
            <a:r>
              <a:rPr lang="en-US" altLang="zh-CN" sz="2400" b="0" dirty="0" smtClean="0">
                <a:solidFill>
                  <a:srgbClr val="0070C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通过抑制环氧化酶，使前列腺素合成减少，增加散热使体温下降，使体温调定点回复到正常水平。</a:t>
            </a:r>
            <a:endParaRPr lang="en-US" altLang="zh-CN" sz="2400" b="0" dirty="0" smtClean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  <a:p>
            <a:pPr eaLnBrk="1" hangingPunct="1"/>
            <a:endParaRPr lang="zh-CN" altLang="en-US" sz="3200" b="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2844" y="1428742"/>
            <a:ext cx="2886075" cy="2887266"/>
            <a:chOff x="1146572" y="1430465"/>
            <a:chExt cx="2886075" cy="2887266"/>
          </a:xfrm>
        </p:grpSpPr>
        <p:pic>
          <p:nvPicPr>
            <p:cNvPr id="56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207" y="1905525"/>
              <a:ext cx="1902619" cy="190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Block Arc 38"/>
            <p:cNvSpPr/>
            <p:nvPr/>
          </p:nvSpPr>
          <p:spPr bwMode="auto">
            <a:xfrm rot="2990966">
              <a:off x="1157883" y="1429870"/>
              <a:ext cx="2867025" cy="2868216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8" name="Block Arc 37"/>
            <p:cNvSpPr/>
            <p:nvPr/>
          </p:nvSpPr>
          <p:spPr bwMode="auto">
            <a:xfrm rot="19115698">
              <a:off x="1146572" y="1435229"/>
              <a:ext cx="2867025" cy="2868215"/>
            </a:xfrm>
            <a:custGeom>
              <a:avLst/>
              <a:gdLst>
                <a:gd name="T0" fmla="*/ 9943 w 3823334"/>
                <a:gd name="T1" fmla="*/ 1716950 h 3823336"/>
                <a:gd name="T2" fmla="*/ 1966253 w 3823334"/>
                <a:gd name="T3" fmla="*/ 779 h 3823336"/>
                <a:gd name="T4" fmla="*/ 1948428 w 3823334"/>
                <a:gd name="T5" fmla="*/ 624761 h 3823336"/>
                <a:gd name="T6" fmla="*/ 630932 w 3823334"/>
                <a:gd name="T7" fmla="*/ 1780533 h 3823336"/>
                <a:gd name="T8" fmla="*/ 9943 w 3823334"/>
                <a:gd name="T9" fmla="*/ 1716950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3334" h="3823336">
                  <a:moveTo>
                    <a:pt x="9943" y="1716950"/>
                  </a:moveTo>
                  <a:cubicBezTo>
                    <a:pt x="111937" y="720819"/>
                    <a:pt x="965323" y="-27813"/>
                    <a:pt x="1966253" y="779"/>
                  </a:cubicBezTo>
                  <a:lnTo>
                    <a:pt x="1948428" y="624761"/>
                  </a:lnTo>
                  <a:cubicBezTo>
                    <a:pt x="1274342" y="605505"/>
                    <a:pt x="699620" y="1109679"/>
                    <a:pt x="630932" y="1780533"/>
                  </a:cubicBezTo>
                  <a:lnTo>
                    <a:pt x="9943" y="1716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9" name="Block Arc 40@|1FFC:2381804|FBC:16777215|LFC:16777215|LBC:16777215"/>
            <p:cNvSpPr/>
            <p:nvPr/>
          </p:nvSpPr>
          <p:spPr bwMode="auto">
            <a:xfrm rot="13947231">
              <a:off x="1153121" y="1450111"/>
              <a:ext cx="2868215" cy="2867025"/>
            </a:xfrm>
            <a:custGeom>
              <a:avLst/>
              <a:gdLst>
                <a:gd name="T0" fmla="*/ 0 w 3823336"/>
                <a:gd name="T1" fmla="*/ 1911668 h 3823336"/>
                <a:gd name="T2" fmla="*/ 579354 w 3823336"/>
                <a:gd name="T3" fmla="*/ 540751 h 3823336"/>
                <a:gd name="T4" fmla="*/ 1966255 w 3823336"/>
                <a:gd name="T5" fmla="*/ 779 h 3823336"/>
                <a:gd name="T6" fmla="*/ 1948429 w 3823336"/>
                <a:gd name="T7" fmla="*/ 624761 h 3823336"/>
                <a:gd name="T8" fmla="*/ 1014407 w 3823336"/>
                <a:gd name="T9" fmla="*/ 988411 h 3823336"/>
                <a:gd name="T10" fmla="*/ 624236 w 3823336"/>
                <a:gd name="T11" fmla="*/ 1911669 h 3823336"/>
                <a:gd name="T12" fmla="*/ 0 w 3823336"/>
                <a:gd name="T13" fmla="*/ 1911668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6">
                  <a:moveTo>
                    <a:pt x="0" y="1911668"/>
                  </a:moveTo>
                  <a:cubicBezTo>
                    <a:pt x="0" y="1395196"/>
                    <a:pt x="208976" y="900700"/>
                    <a:pt x="579354" y="540751"/>
                  </a:cubicBezTo>
                  <a:cubicBezTo>
                    <a:pt x="949732" y="180802"/>
                    <a:pt x="1449994" y="-13968"/>
                    <a:pt x="1966255" y="779"/>
                  </a:cubicBezTo>
                  <a:lnTo>
                    <a:pt x="1948429" y="624761"/>
                  </a:lnTo>
                  <a:cubicBezTo>
                    <a:pt x="1600748" y="614829"/>
                    <a:pt x="1263841" y="745999"/>
                    <a:pt x="1014407" y="988411"/>
                  </a:cubicBezTo>
                  <a:cubicBezTo>
                    <a:pt x="764972" y="1230822"/>
                    <a:pt x="624236" y="1563846"/>
                    <a:pt x="624236" y="1911669"/>
                  </a:cubicBezTo>
                  <a:lnTo>
                    <a:pt x="0" y="19116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0" name="Block Arc 39@|1FFC:14657585|FBC:16777215|LFC:16777215|LBC:16777215"/>
            <p:cNvSpPr/>
            <p:nvPr/>
          </p:nvSpPr>
          <p:spPr bwMode="auto">
            <a:xfrm rot="8470872">
              <a:off x="1164431" y="1439991"/>
              <a:ext cx="2868216" cy="2867025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1" name="Isosceles Triangle 41@|1FFC:1554685|FBC:16777215|LFC:16777215|LBC:16777215"/>
            <p:cNvSpPr>
              <a:spLocks noChangeArrowheads="1"/>
            </p:cNvSpPr>
            <p:nvPr/>
          </p:nvSpPr>
          <p:spPr bwMode="auto">
            <a:xfrm rot="2938533">
              <a:off x="1557338" y="1729312"/>
              <a:ext cx="686991" cy="26789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2" name="Isosceles Triangle 42@|1FFC:4308095|FBC:16777215|LFC:16777215|LBC:16777215"/>
            <p:cNvSpPr>
              <a:spLocks noChangeArrowheads="1"/>
            </p:cNvSpPr>
            <p:nvPr/>
          </p:nvSpPr>
          <p:spPr bwMode="auto">
            <a:xfrm rot="8461846">
              <a:off x="3249217" y="2085310"/>
              <a:ext cx="686990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3" name="Isosceles Triangle 43@|1FFC:14657585|FBC:16777215|LFC:16777215|LBC:16777215"/>
            <p:cNvSpPr>
              <a:spLocks noChangeArrowheads="1"/>
            </p:cNvSpPr>
            <p:nvPr/>
          </p:nvSpPr>
          <p:spPr bwMode="auto">
            <a:xfrm rot="14072155">
              <a:off x="2883099" y="374087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4" name="Isosceles Triangle 44@|1FFC:2381804|FBC:16777215|LFC:16777215|LBC:16777215"/>
            <p:cNvSpPr>
              <a:spLocks noChangeArrowheads="1"/>
            </p:cNvSpPr>
            <p:nvPr/>
          </p:nvSpPr>
          <p:spPr bwMode="auto">
            <a:xfrm rot="19459204">
              <a:off x="1197769" y="336642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2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593182" y="156262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A</a:t>
              </a:r>
            </a:p>
          </p:txBody>
        </p:sp>
        <p:sp>
          <p:nvSpPr>
            <p:cNvPr id="93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55043" y="3937922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C</a:t>
              </a:r>
            </a:p>
          </p:txBody>
        </p:sp>
        <p:sp>
          <p:nvSpPr>
            <p:cNvPr id="94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265635" y="257108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D</a:t>
              </a:r>
            </a:p>
          </p:txBody>
        </p:sp>
        <p:sp>
          <p:nvSpPr>
            <p:cNvPr id="95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621882" y="297113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71868" y="1428742"/>
            <a:ext cx="50006" cy="2950369"/>
            <a:chOff x="4744641" y="1373316"/>
            <a:chExt cx="50006" cy="2950369"/>
          </a:xfrm>
        </p:grpSpPr>
        <p:sp>
          <p:nvSpPr>
            <p:cNvPr id="96" name="矩形 39"/>
            <p:cNvSpPr>
              <a:spLocks noChangeArrowheads="1"/>
            </p:cNvSpPr>
            <p:nvPr/>
          </p:nvSpPr>
          <p:spPr bwMode="auto">
            <a:xfrm>
              <a:off x="4744641" y="1373316"/>
              <a:ext cx="50006" cy="74175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7" name="矩形 40"/>
            <p:cNvSpPr>
              <a:spLocks noChangeArrowheads="1"/>
            </p:cNvSpPr>
            <p:nvPr/>
          </p:nvSpPr>
          <p:spPr bwMode="auto">
            <a:xfrm>
              <a:off x="4744641" y="2107931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8" name="矩形 41"/>
            <p:cNvSpPr>
              <a:spLocks noChangeArrowheads="1"/>
            </p:cNvSpPr>
            <p:nvPr/>
          </p:nvSpPr>
          <p:spPr bwMode="auto">
            <a:xfrm>
              <a:off x="4744641" y="2848500"/>
              <a:ext cx="50006" cy="7405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9" name="矩形 42"/>
            <p:cNvSpPr>
              <a:spLocks noChangeArrowheads="1"/>
            </p:cNvSpPr>
            <p:nvPr/>
          </p:nvSpPr>
          <p:spPr bwMode="auto">
            <a:xfrm>
              <a:off x="4744641" y="3583116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857620" y="1571618"/>
            <a:ext cx="5286380" cy="265455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发热是机体的防御反应，不同热型又是诊断疾病的重要依据。故一般的发热可不必急于用解热药，但体温过高或持久发热可消耗体力，引起头痛、失眠、昏迷等，尤其小儿易致惊厥，危害重要器官功能，此时应能及时使用解热药以缓解症状。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ocuments\Tencent Files\474223285\Image\C2C\A24CC5ED23A3FFF1A8EC93E176DD3AC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6"/>
            <a:ext cx="4762500" cy="3619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2428874"/>
            <a:ext cx="2786082" cy="80789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新冠肺炎的主要症状之一：发热。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IMG_256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2" y="714362"/>
            <a:ext cx="5238750" cy="421484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5963931" y="2513323"/>
            <a:ext cx="2786082" cy="80581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新冠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肺炎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的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吹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哨人</a:t>
            </a:r>
            <a:r>
              <a:rPr lang="en-US" altLang="zh-CN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——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李文亮医生</a:t>
            </a:r>
            <a:endParaRPr lang="en-US" altLang="zh-CN" sz="2400" b="0" dirty="0" smtClean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34" y="785800"/>
            <a:ext cx="4929222" cy="40719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15008" y="1785932"/>
            <a:ext cx="2786082" cy="154655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zh-CN" altLang="en-US" sz="24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第一个发出新冠病毒“人传人”的警告，抗疫英雄</a:t>
            </a:r>
            <a:r>
              <a:rPr lang="en-US" altLang="zh-CN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——</a:t>
            </a:r>
            <a:r>
              <a:rPr lang="zh-CN" altLang="en-US" sz="2400" b="0" dirty="0" smtClean="0">
                <a:latin typeface="方正正粗黑简体" panose="02000000000000000000" pitchFamily="2" charset="-122"/>
                <a:ea typeface="方正正粗黑简体" panose="02000000000000000000" pitchFamily="2" charset="-122"/>
                <a:sym typeface="+mn-ea"/>
              </a:rPr>
              <a:t>钟南山院士</a:t>
            </a:r>
            <a:endParaRPr lang="zh-CN" altLang="en-US" sz="2400" b="0" dirty="0">
              <a:latin typeface="方正正粗黑简体" panose="02000000000000000000" pitchFamily="2" charset="-122"/>
              <a:ea typeface="方正正粗黑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35"/>
</p:tagLst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337</Words>
  <Application>WPS 演示</Application>
  <PresentationFormat>全屏显示(16:9)</PresentationFormat>
  <Paragraphs>45</Paragraphs>
  <Slides>14</Slides>
  <Notes>14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微笑PPT - 小A</vt:lpstr>
      <vt:lpstr>幻灯片 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558</dc:title>
  <dc:creator>Administrator</dc:creator>
  <cp:lastModifiedBy>admin</cp:lastModifiedBy>
  <cp:revision>341</cp:revision>
  <dcterms:created xsi:type="dcterms:W3CDTF">2010-02-22T07:41:00Z</dcterms:created>
  <dcterms:modified xsi:type="dcterms:W3CDTF">2020-08-17T22:26:33Z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